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7" r:id="rId3"/>
    <p:sldId id="272" r:id="rId4"/>
    <p:sldId id="286" r:id="rId5"/>
    <p:sldId id="301" r:id="rId6"/>
    <p:sldId id="282" r:id="rId7"/>
    <p:sldId id="303" r:id="rId8"/>
    <p:sldId id="278" r:id="rId9"/>
    <p:sldId id="289" r:id="rId10"/>
    <p:sldId id="291" r:id="rId11"/>
    <p:sldId id="290" r:id="rId12"/>
    <p:sldId id="305" r:id="rId13"/>
    <p:sldId id="306" r:id="rId14"/>
    <p:sldId id="307" r:id="rId15"/>
    <p:sldId id="275" r:id="rId16"/>
    <p:sldId id="287" r:id="rId17"/>
    <p:sldId id="292" r:id="rId18"/>
    <p:sldId id="294" r:id="rId19"/>
    <p:sldId id="295" r:id="rId20"/>
    <p:sldId id="296" r:id="rId21"/>
    <p:sldId id="297" r:id="rId22"/>
    <p:sldId id="298" r:id="rId23"/>
    <p:sldId id="299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18097-7EB1-45C1-AC12-39E60E109DBD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EA342-32FF-4A9B-ADC8-0A0C64A6C4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4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8" name="Google Shape;4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112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8" name="Google Shape;4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3191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8" name="Google Shape;4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175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8" name="Google Shape;4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009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8" name="Google Shape;4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467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8" name="Google Shape;4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911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8" name="Google Shape;4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679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8" name="Google Shape;4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916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8" name="Google Shape;4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843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8" name="Google Shape;4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36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f8ca90a12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2f8ca90a12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2f8ca90a12_0_2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We want you to succeed and we will be there at the finish line with you.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We wish you all the best in your student journey with us at Upskilled.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8" name="Google Shape;49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2f8ca90a12_0_2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2f8ca90a12_0_2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9" name="Google Shape;429;g12f8ca90a12_0_23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f8ca90a12_0_2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12f8ca90a12_0_2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g12f8ca90a12_0_28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65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f8ca90a12_0_2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12f8ca90a12_0_2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g12f8ca90a12_0_28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17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f8ca90a12_0_2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12f8ca90a12_0_2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g12f8ca90a12_0_28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76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f8ca90a12_0_2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12f8ca90a12_0_2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g12f8ca90a12_0_28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04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f8ca90a12_0_2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12f8ca90a12_0_2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g12f8ca90a12_0_28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51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f8ca90a12_0_2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12f8ca90a12_0_2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g12f8ca90a12_0_28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70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B430-0448-B15C-465C-FA6C804BC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B09CB-7FDB-56E4-71C9-824F341FA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4EF1B-116E-47BC-00E3-EF4EF93D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89299-01E4-43F8-532E-15B18778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1E63A-F6F2-C22A-032B-AEF0C354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747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9B5E-B458-A126-D1CC-EE121BA0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AD237-A0B2-353E-B8FE-3EF649077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93119-C7AB-4B48-C785-71F64F06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7927B-9F25-FAC2-92E8-710C214F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55149-45B7-81F2-E7B2-43F0904A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90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93A52-C02E-EA2E-8C81-8826EE3A7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0F225-BDD1-C411-D3BC-DDA20A030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08DB7-BCFC-AAAC-8A61-CE3FCBE2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1C2E0-FB6D-C2D8-FF27-FFEE64A1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6D86-0106-FADD-1362-2CE1B495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181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 Holding Page 2">
  <p:cSld name="0 Holding Page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/>
          <p:nvPr/>
        </p:nvSpPr>
        <p:spPr>
          <a:xfrm>
            <a:off x="-167" y="133"/>
            <a:ext cx="12192000" cy="6858000"/>
          </a:xfrm>
          <a:prstGeom prst="rect">
            <a:avLst/>
          </a:prstGeom>
          <a:gradFill>
            <a:gsLst>
              <a:gs pos="0">
                <a:srgbClr val="7B12E9"/>
              </a:gs>
              <a:gs pos="1000">
                <a:srgbClr val="7B12E9"/>
              </a:gs>
              <a:gs pos="100000">
                <a:srgbClr val="1548E0"/>
              </a:gs>
            </a:gsLst>
            <a:lin ang="719864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64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lank 1 1">
  <p:cSld name="3 Blank 1 1">
    <p:bg>
      <p:bgPr>
        <a:solidFill>
          <a:schemeClr val="accent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f8ca90a12_0_258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71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urple Lower Title Section">
  <p:cSld name="4 Purple Lower Title Sec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/>
          <p:nvPr/>
        </p:nvSpPr>
        <p:spPr>
          <a:xfrm>
            <a:off x="0" y="4232800"/>
            <a:ext cx="12192000" cy="2625200"/>
          </a:xfrm>
          <a:prstGeom prst="rect">
            <a:avLst/>
          </a:prstGeom>
          <a:gradFill>
            <a:gsLst>
              <a:gs pos="0">
                <a:srgbClr val="7B12E9"/>
              </a:gs>
              <a:gs pos="1000">
                <a:srgbClr val="7B12E9"/>
              </a:gs>
              <a:gs pos="100000">
                <a:srgbClr val="1548E0"/>
              </a:gs>
            </a:gsLst>
            <a:lin ang="7198642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8"/>
          <p:cNvSpPr txBox="1">
            <a:spLocks noGrp="1"/>
          </p:cNvSpPr>
          <p:nvPr>
            <p:ph type="subTitle" idx="1"/>
          </p:nvPr>
        </p:nvSpPr>
        <p:spPr>
          <a:xfrm>
            <a:off x="1250000" y="2117900"/>
            <a:ext cx="9692000" cy="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467" b="1">
                <a:solidFill>
                  <a:srgbClr val="1548E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5" name="Google Shape;2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000" y="6432000"/>
            <a:ext cx="288000" cy="2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725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5.2 Golden Right Image Left">
  <p:cSld name="  5.2 Golden Right Image Lef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4"/>
          <p:cNvSpPr/>
          <p:nvPr/>
        </p:nvSpPr>
        <p:spPr>
          <a:xfrm>
            <a:off x="5480633" y="0"/>
            <a:ext cx="6711200" cy="6858000"/>
          </a:xfrm>
          <a:prstGeom prst="rect">
            <a:avLst/>
          </a:prstGeom>
          <a:solidFill>
            <a:srgbClr val="F2B81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4" name="Google Shape;104;p44"/>
          <p:cNvSpPr txBox="1">
            <a:spLocks noGrp="1"/>
          </p:cNvSpPr>
          <p:nvPr>
            <p:ph type="title"/>
          </p:nvPr>
        </p:nvSpPr>
        <p:spPr>
          <a:xfrm>
            <a:off x="6000033" y="480000"/>
            <a:ext cx="5672400" cy="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933" b="1">
                <a:solidFill>
                  <a:srgbClr val="2C2C3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C2C3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C2C3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C2C3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C2C3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C2C3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C2C3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C2C3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C2C36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body" idx="1"/>
          </p:nvPr>
        </p:nvSpPr>
        <p:spPr>
          <a:xfrm>
            <a:off x="6096000" y="1420800"/>
            <a:ext cx="5200000" cy="4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06390" algn="l">
              <a:lnSpc>
                <a:spcPct val="115000"/>
              </a:lnSpc>
              <a:spcBef>
                <a:spcPts val="347"/>
              </a:spcBef>
              <a:spcAft>
                <a:spcPts val="0"/>
              </a:spcAft>
              <a:buClr>
                <a:srgbClr val="2C2C36"/>
              </a:buClr>
              <a:buSzPts val="1200"/>
              <a:buChar char="●"/>
              <a:defRPr i="0" u="none" strike="noStrike" cap="none">
                <a:solidFill>
                  <a:srgbClr val="2C2C36"/>
                </a:solidFill>
              </a:defRPr>
            </a:lvl1pPr>
            <a:lvl2pPr marL="1219170" marR="0" lvl="1" indent="-397923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2C2C36"/>
              </a:buClr>
              <a:buSzPts val="1100"/>
              <a:buChar char="○"/>
              <a:defRPr i="0" u="none" strike="noStrike" cap="none">
                <a:solidFill>
                  <a:srgbClr val="2C2C36"/>
                </a:solidFill>
              </a:defRPr>
            </a:lvl2pPr>
            <a:lvl3pPr marL="1828754" marR="0" lvl="2" indent="-397923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2C2C36"/>
              </a:buClr>
              <a:buSzPts val="1100"/>
              <a:buChar char="■"/>
              <a:defRPr sz="1467" i="0" u="none" strike="noStrike" cap="none">
                <a:solidFill>
                  <a:srgbClr val="2C2C36"/>
                </a:solidFill>
              </a:defRPr>
            </a:lvl3pPr>
            <a:lvl4pPr marL="2438339" marR="0" lvl="3" indent="-389457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2C2C36"/>
              </a:buClr>
              <a:buSzPts val="1000"/>
              <a:buChar char="●"/>
              <a:defRPr i="0" u="none" strike="noStrike" cap="none">
                <a:solidFill>
                  <a:srgbClr val="2C2C36"/>
                </a:solidFill>
              </a:defRPr>
            </a:lvl4pPr>
            <a:lvl5pPr marL="3047924" marR="0" lvl="4" indent="-389457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2C2C36"/>
              </a:buClr>
              <a:buSzPts val="1000"/>
              <a:buChar char="○"/>
              <a:defRPr i="0" u="none" strike="noStrike" cap="none">
                <a:solidFill>
                  <a:srgbClr val="2C2C36"/>
                </a:solidFill>
              </a:defRPr>
            </a:lvl5pPr>
            <a:lvl6pPr marL="3657509" marR="0" lvl="5" indent="-389457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2C2C36"/>
              </a:buClr>
              <a:buSzPts val="1000"/>
              <a:buChar char="■"/>
              <a:defRPr i="0" u="none" strike="noStrike" cap="none">
                <a:solidFill>
                  <a:srgbClr val="2C2C36"/>
                </a:solidFill>
              </a:defRPr>
            </a:lvl6pPr>
            <a:lvl7pPr marL="4267093" marR="0" lvl="6" indent="-389457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2C2C36"/>
              </a:buClr>
              <a:buSzPts val="1000"/>
              <a:buChar char="●"/>
              <a:defRPr i="0" u="none" strike="noStrike" cap="none">
                <a:solidFill>
                  <a:srgbClr val="2C2C36"/>
                </a:solidFill>
              </a:defRPr>
            </a:lvl7pPr>
            <a:lvl8pPr marL="4876678" marR="0" lvl="7" indent="-389457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2C2C36"/>
              </a:buClr>
              <a:buSzPts val="1000"/>
              <a:buChar char="○"/>
              <a:defRPr i="0" u="none" strike="noStrike" cap="none">
                <a:solidFill>
                  <a:srgbClr val="2C2C36"/>
                </a:solidFill>
              </a:defRPr>
            </a:lvl8pPr>
            <a:lvl9pPr marL="5486263" marR="0" lvl="8" indent="-389457" algn="l">
              <a:lnSpc>
                <a:spcPct val="115000"/>
              </a:lnSpc>
              <a:spcBef>
                <a:spcPts val="667"/>
              </a:spcBef>
              <a:spcAft>
                <a:spcPts val="667"/>
              </a:spcAft>
              <a:buClr>
                <a:srgbClr val="2C2C36"/>
              </a:buClr>
              <a:buSzPts val="1000"/>
              <a:buChar char="■"/>
              <a:defRPr i="0" u="none" strike="noStrike" cap="none">
                <a:solidFill>
                  <a:srgbClr val="2C2C3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74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Blurple Left Text Right Bullets">
  <p:cSld name="5 Blurple Left Text Right Bulle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/>
          <p:nvPr/>
        </p:nvSpPr>
        <p:spPr>
          <a:xfrm>
            <a:off x="5480633" y="0"/>
            <a:ext cx="6711200" cy="6858000"/>
          </a:xfrm>
          <a:prstGeom prst="rect">
            <a:avLst/>
          </a:prstGeom>
          <a:gradFill>
            <a:gsLst>
              <a:gs pos="0">
                <a:srgbClr val="7B12E9"/>
              </a:gs>
              <a:gs pos="1000">
                <a:srgbClr val="7B12E9"/>
              </a:gs>
              <a:gs pos="100000">
                <a:srgbClr val="1548E0"/>
              </a:gs>
            </a:gsLst>
            <a:lin ang="7198642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571200" y="2850400"/>
            <a:ext cx="4559200" cy="1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5877800" y="880600"/>
            <a:ext cx="5313200" cy="5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06390" algn="l">
              <a:lnSpc>
                <a:spcPct val="115000"/>
              </a:lnSpc>
              <a:spcBef>
                <a:spcPts val="347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i="0" u="none" strike="noStrike" cap="none">
                <a:solidFill>
                  <a:schemeClr val="lt1"/>
                </a:solidFill>
              </a:defRPr>
            </a:lvl1pPr>
            <a:lvl2pPr marL="1219170" marR="0" lvl="1" indent="-397923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i="0" u="none" strike="noStrike" cap="none">
                <a:solidFill>
                  <a:schemeClr val="lt1"/>
                </a:solidFill>
              </a:defRPr>
            </a:lvl2pPr>
            <a:lvl3pPr marL="1828754" marR="0" lvl="2" indent="-397923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467" i="0" u="none" strike="noStrike" cap="none">
                <a:solidFill>
                  <a:schemeClr val="lt1"/>
                </a:solidFill>
              </a:defRPr>
            </a:lvl3pPr>
            <a:lvl4pPr marL="2438339" marR="0" lvl="3" indent="-389457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i="0" u="none" strike="noStrike" cap="none">
                <a:solidFill>
                  <a:schemeClr val="lt1"/>
                </a:solidFill>
              </a:defRPr>
            </a:lvl4pPr>
            <a:lvl5pPr marL="3047924" marR="0" lvl="4" indent="-389457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i="0" u="none" strike="noStrike" cap="none">
                <a:solidFill>
                  <a:schemeClr val="lt1"/>
                </a:solidFill>
              </a:defRPr>
            </a:lvl5pPr>
            <a:lvl6pPr marL="3657509" marR="0" lvl="5" indent="-389457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i="0" u="none" strike="noStrike" cap="none">
                <a:solidFill>
                  <a:schemeClr val="lt1"/>
                </a:solidFill>
              </a:defRPr>
            </a:lvl6pPr>
            <a:lvl7pPr marL="4267093" marR="0" lvl="6" indent="-389457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i="0" u="none" strike="noStrike" cap="none">
                <a:solidFill>
                  <a:schemeClr val="lt1"/>
                </a:solidFill>
              </a:defRPr>
            </a:lvl7pPr>
            <a:lvl8pPr marL="4876678" marR="0" lvl="7" indent="-389457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i="0" u="none" strike="noStrike" cap="none">
                <a:solidFill>
                  <a:schemeClr val="lt1"/>
                </a:solidFill>
              </a:defRPr>
            </a:lvl8pPr>
            <a:lvl9pPr marL="5486263" marR="0" lvl="8" indent="-389457" algn="l">
              <a:lnSpc>
                <a:spcPct val="115000"/>
              </a:lnSpc>
              <a:spcBef>
                <a:spcPts val="667"/>
              </a:spcBef>
              <a:spcAft>
                <a:spcPts val="667"/>
              </a:spcAft>
              <a:buClr>
                <a:schemeClr val="lt1"/>
              </a:buClr>
              <a:buSzPts val="1000"/>
              <a:buChar char="■"/>
              <a:defRPr i="0" u="none" strike="noStrike" cap="none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604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lank 1 1 1">
  <p:cSld name="3 Blank 1 1 1">
    <p:bg>
      <p:bgPr>
        <a:solidFill>
          <a:srgbClr val="18DCB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3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CD54-62C5-A1A4-FBF5-BE7097AA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56D7-4929-4F91-EB26-EACF6D6E6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17341-D3FA-BD0A-586B-253DF637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88312-2482-95EA-E225-38F6E2D6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440A-81AF-708E-C80D-6C3313C5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50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0C7D-6213-7AF4-DE99-734D1855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79775-39B2-9151-7AC2-648880074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61376-FE07-4EF1-AC06-06CF238A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FF0C0-3D4F-115D-A02F-14D136CC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B0A68-897C-4166-6977-395A5EE6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21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1A36-3497-6F4B-F171-33D74A1D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6B22F-A232-2A69-31DF-D2DC04D03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B689E-B827-38AE-95C7-B8335DCA2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1C508-A9E3-A65B-A6DE-9061707B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07CE6-8415-3628-75C3-5A812C87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D2EA4-8DCA-62AA-200F-714FAC17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67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24EC-CD48-22C2-239E-E618D0FD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D949C-6346-8421-00A6-3EF8075BF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8D073-FE76-66DE-70F3-872082341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F99A4-1BEA-2D23-0203-FEDB578E6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84978-8B34-3AC4-085F-FD483CF69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033E1-76C3-915E-7E62-630D551C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4A90E-23CA-21D4-49E8-9EC3A8AE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8D8FA-FB0B-A02F-4F3B-46DC399C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23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A5E1-B850-1FE7-5FA5-F93DA882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4FB21-D38F-1501-DE45-403687B5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14811-1A10-1888-965E-4CA05307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8AED9-906C-4C9B-FC59-912F4D44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04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CA76E-5069-E796-3A6D-38ED78A0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A4E49-D363-54E1-F7FC-F8E4CC4A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AF66C-692C-C954-0278-5969273C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35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D363-ADB8-E687-BDB8-A7C27489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A895-A0B0-2E95-58DF-8B1B0B717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556EA-86E0-85B5-3C56-A8805B0F5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9652D-593C-4220-19FA-5D45A207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A0F8-EE9E-E15D-9EB3-7DDB3E46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A0CF4-FD70-9895-2BD0-7BDBF49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98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9B76-D703-6ECB-70A9-03582C81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0B936-F691-AD0B-0556-5734683CF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18C08-E3FA-285F-BA23-E18CA2B4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B95B3-5DAC-263D-9257-024A396E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3AC5D-72F1-7AC8-D4BB-2BADD8FF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60763-5C52-A19F-9FA4-5AB0932F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17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5841F-2154-72E3-0135-A8B3B386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5A9D6-96D0-8D1B-50A7-1608382B5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6F786-057B-8A1F-942D-B258A5B72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03BC6-71F1-46DA-8BA1-92F5479605C2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A5A11-B32C-E86F-B20B-8916959AE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27316-0F98-D646-BDC7-C6C0B0303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239C-91BA-4FAE-8F14-52E8B33AD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38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course-summary.azurewebsites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skilled.instructur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"/>
          <p:cNvPicPr preferRelativeResize="0"/>
          <p:nvPr/>
        </p:nvPicPr>
        <p:blipFill rotWithShape="1">
          <a:blip r:embed="rId3">
            <a:alphaModFix/>
          </a:blip>
          <a:srcRect r="76057"/>
          <a:stretch/>
        </p:blipFill>
        <p:spPr>
          <a:xfrm>
            <a:off x="5278202" y="1059834"/>
            <a:ext cx="1635597" cy="15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"/>
          <p:cNvSpPr txBox="1"/>
          <p:nvPr/>
        </p:nvSpPr>
        <p:spPr>
          <a:xfrm>
            <a:off x="353683" y="3541351"/>
            <a:ext cx="11412747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000"/>
            </a:pPr>
            <a:r>
              <a:rPr lang="en-AU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Commence Your Learning Journey</a:t>
            </a:r>
            <a:br>
              <a:rPr lang="en-AU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Certificate IV IT</a:t>
            </a:r>
            <a:br>
              <a:rPr lang="en-AU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Matthew Roderick</a:t>
            </a:r>
            <a:endParaRPr sz="4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E3A-B575-1181-8485-8A8D41B6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Previously recorded webinars are located under Zoom Cloud Recordings.</a:t>
            </a:r>
          </a:p>
        </p:txBody>
      </p:sp>
      <p:pic>
        <p:nvPicPr>
          <p:cNvPr id="1027" name="Picture 9">
            <a:extLst>
              <a:ext uri="{FF2B5EF4-FFF2-40B4-BE49-F238E27FC236}">
                <a16:creationId xmlns:a16="http://schemas.microsoft.com/office/drawing/2014/main" id="{62C1A015-BF1C-A87A-C573-155E5BCBE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44" y="1813195"/>
            <a:ext cx="11800712" cy="50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05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E3A-B575-1181-8485-8A8D41B6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Helpful walkthrough webinars embedded in learning for technology.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10">
            <a:extLst>
              <a:ext uri="{FF2B5EF4-FFF2-40B4-BE49-F238E27FC236}">
                <a16:creationId xmlns:a16="http://schemas.microsoft.com/office/drawing/2014/main" id="{85F3CF43-79D4-9BFE-22FE-B5B99F8F9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588" y="1574413"/>
            <a:ext cx="8842824" cy="52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56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f8ca90a12_0_282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12</a:t>
            </a:fld>
            <a:endParaRPr/>
          </a:p>
        </p:txBody>
      </p:sp>
      <p:sp>
        <p:nvSpPr>
          <p:cNvPr id="408" name="Google Shape;408;g12f8ca90a12_0_2823"/>
          <p:cNvSpPr txBox="1">
            <a:spLocks noGrp="1"/>
          </p:cNvSpPr>
          <p:nvPr>
            <p:ph type="title"/>
          </p:nvPr>
        </p:nvSpPr>
        <p:spPr>
          <a:xfrm>
            <a:off x="313810" y="4551400"/>
            <a:ext cx="5047866" cy="113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0" rIns="121900" bIns="60933" rtlCol="0" anchor="t" anchorCtr="0">
            <a:noAutofit/>
          </a:bodyPr>
          <a:lstStyle/>
          <a:p>
            <a:r>
              <a:rPr lang="en-GB" dirty="0"/>
              <a:t>Course Overview Tool</a:t>
            </a:r>
            <a:br>
              <a:rPr lang="en-GB" dirty="0"/>
            </a:br>
            <a:br>
              <a:rPr lang="en-GB" sz="2000" dirty="0"/>
            </a:br>
            <a:r>
              <a:rPr lang="en-GB" sz="2000" dirty="0"/>
              <a:t>Located on the Course Homepage</a:t>
            </a:r>
            <a:br>
              <a:rPr lang="en-GB" sz="2000" dirty="0"/>
            </a:br>
            <a:r>
              <a:rPr lang="en-GB" sz="2000" b="0" dirty="0"/>
              <a:t>-View Procession of Units</a:t>
            </a:r>
            <a:br>
              <a:rPr lang="en-GB" sz="2000" b="0" dirty="0"/>
            </a:br>
            <a:r>
              <a:rPr lang="en-GB" sz="2000" b="0" dirty="0"/>
              <a:t>-View Assessment Due Dates</a:t>
            </a:r>
            <a:br>
              <a:rPr lang="en-GB" sz="2000" dirty="0"/>
            </a:br>
            <a:endParaRPr sz="2000" dirty="0"/>
          </a:p>
        </p:txBody>
      </p:sp>
      <p:sp>
        <p:nvSpPr>
          <p:cNvPr id="410" name="Google Shape;410;g12f8ca90a12_0_2823"/>
          <p:cNvSpPr/>
          <p:nvPr/>
        </p:nvSpPr>
        <p:spPr>
          <a:xfrm>
            <a:off x="7513283" y="88065"/>
            <a:ext cx="398165" cy="2389340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2f8ca90a12_0_2823"/>
          <p:cNvSpPr/>
          <p:nvPr/>
        </p:nvSpPr>
        <p:spPr>
          <a:xfrm>
            <a:off x="10182126" y="1296092"/>
            <a:ext cx="398165" cy="2402801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725E6"/>
          </a:solidFill>
          <a:ln w="25400" cap="flat" cmpd="sng">
            <a:solidFill>
              <a:srgbClr val="5427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2f8ca90a12_0_2823"/>
          <p:cNvSpPr/>
          <p:nvPr/>
        </p:nvSpPr>
        <p:spPr>
          <a:xfrm>
            <a:off x="11702864" y="3064813"/>
            <a:ext cx="398165" cy="2422993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5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817F3-441E-54C4-B593-656CF6B65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33" y="538466"/>
            <a:ext cx="8141118" cy="35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f8ca90a12_0_282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10" name="Google Shape;410;g12f8ca90a12_0_2823"/>
          <p:cNvSpPr/>
          <p:nvPr/>
        </p:nvSpPr>
        <p:spPr>
          <a:xfrm>
            <a:off x="7513283" y="88065"/>
            <a:ext cx="398165" cy="2389340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2f8ca90a12_0_2823"/>
          <p:cNvSpPr/>
          <p:nvPr/>
        </p:nvSpPr>
        <p:spPr>
          <a:xfrm>
            <a:off x="10182126" y="1296092"/>
            <a:ext cx="398165" cy="2402801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725E6"/>
          </a:solidFill>
          <a:ln w="25400" cap="flat" cmpd="sng">
            <a:solidFill>
              <a:srgbClr val="5427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2f8ca90a12_0_2823"/>
          <p:cNvSpPr/>
          <p:nvPr/>
        </p:nvSpPr>
        <p:spPr>
          <a:xfrm>
            <a:off x="11702864" y="3064813"/>
            <a:ext cx="398165" cy="2422993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5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DE80-0EAD-183D-493A-AD234ABA1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0873"/>
            <a:ext cx="5150115" cy="5962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FAB327-E1FC-D941-DFF1-D62145BC866C}"/>
              </a:ext>
            </a:extLst>
          </p:cNvPr>
          <p:cNvSpPr txBox="1"/>
          <p:nvPr/>
        </p:nvSpPr>
        <p:spPr>
          <a:xfrm>
            <a:off x="129972" y="3999493"/>
            <a:ext cx="5134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Upskilled has created a beneficial strategic tool to be used as a “Live” representation of upcoming due dates and completed assessments*.</a:t>
            </a:r>
          </a:p>
          <a:p>
            <a:endParaRPr lang="en-GB" dirty="0"/>
          </a:p>
          <a:p>
            <a:r>
              <a:rPr lang="en-GB" i="1" dirty="0"/>
              <a:t>*Upon signup with Upskilled, you will receive an automated email with login details.</a:t>
            </a:r>
          </a:p>
        </p:txBody>
      </p:sp>
      <p:sp>
        <p:nvSpPr>
          <p:cNvPr id="8" name="Google Shape;408;g12f8ca90a12_0_2823">
            <a:extLst>
              <a:ext uri="{FF2B5EF4-FFF2-40B4-BE49-F238E27FC236}">
                <a16:creationId xmlns:a16="http://schemas.microsoft.com/office/drawing/2014/main" id="{E35B7D24-8568-2D5E-2AF6-A12C55D9BA5F}"/>
              </a:ext>
            </a:extLst>
          </p:cNvPr>
          <p:cNvSpPr txBox="1">
            <a:spLocks/>
          </p:cNvSpPr>
          <p:nvPr/>
        </p:nvSpPr>
        <p:spPr>
          <a:xfrm>
            <a:off x="173355" y="1104181"/>
            <a:ext cx="5047866" cy="33829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0" rIns="121900" bIns="60933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GB" dirty="0"/>
              <a:t>Get Strategic with the Course Overview Tool</a:t>
            </a:r>
            <a:br>
              <a:rPr lang="en-GB" dirty="0"/>
            </a:br>
            <a:br>
              <a:rPr lang="en-GB" sz="2000" dirty="0"/>
            </a:br>
            <a:r>
              <a:rPr lang="en-GB" sz="2000" dirty="0">
                <a:hlinkClick r:id="rId4"/>
              </a:rPr>
              <a:t>https://course-summary.azurewebsites.net/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1667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14</a:t>
            </a:fld>
            <a:endParaRPr/>
          </a:p>
        </p:txBody>
      </p:sp>
      <p:sp>
        <p:nvSpPr>
          <p:cNvPr id="451" name="Google Shape;451;p14"/>
          <p:cNvSpPr txBox="1"/>
          <p:nvPr/>
        </p:nvSpPr>
        <p:spPr>
          <a:xfrm>
            <a:off x="989267" y="4711700"/>
            <a:ext cx="9793200" cy="173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000"/>
            </a:pPr>
            <a:endParaRPr lang="en-AU"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3000"/>
            </a:pPr>
            <a:endParaRPr lang="en-AU"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3000"/>
            </a:pPr>
            <a:r>
              <a:rPr lang="en-AU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Course Overview and Assessment Due Dates</a:t>
            </a:r>
            <a:endParaRPr sz="2800" dirty="0">
              <a:solidFill>
                <a:srgbClr val="4ADC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BAA59-5965-420E-BBF6-0A28567AF889}"/>
              </a:ext>
            </a:extLst>
          </p:cNvPr>
          <p:cNvSpPr txBox="1"/>
          <p:nvPr/>
        </p:nvSpPr>
        <p:spPr>
          <a:xfrm>
            <a:off x="227045" y="169887"/>
            <a:ext cx="11737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Complete Course Overview Assessment Tool:</a:t>
            </a:r>
            <a:endParaRPr lang="en-GB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Enter </a:t>
            </a:r>
            <a:r>
              <a:rPr lang="en-GB" sz="1400" b="1" dirty="0"/>
              <a:t>Days and time committed to study </a:t>
            </a:r>
            <a:r>
              <a:rPr lang="en-GB" sz="1400" dirty="0"/>
              <a:t>for your course.</a:t>
            </a:r>
          </a:p>
          <a:p>
            <a:pPr marL="342900" indent="-342900">
              <a:buAutoNum type="arabicPeriod"/>
            </a:pPr>
            <a:r>
              <a:rPr lang="en-GB" sz="1400" dirty="0"/>
              <a:t>Click </a:t>
            </a:r>
            <a:r>
              <a:rPr lang="en-GB" sz="1400" b="1" dirty="0"/>
              <a:t>Update your days and time</a:t>
            </a:r>
            <a:r>
              <a:rPr lang="en-GB" sz="1400" dirty="0"/>
              <a:t>. </a:t>
            </a:r>
          </a:p>
          <a:p>
            <a:pPr marL="342900" indent="-342900">
              <a:buAutoNum type="arabicPeriod"/>
            </a:pPr>
            <a:r>
              <a:rPr lang="en-GB" sz="1400" dirty="0"/>
              <a:t>Review Assessment Due Dates.</a:t>
            </a:r>
          </a:p>
          <a:p>
            <a:pPr marL="342900" indent="-342900">
              <a:buAutoNum type="arabicPeriod"/>
            </a:pPr>
            <a:r>
              <a:rPr lang="en-GB" sz="1400" dirty="0"/>
              <a:t>Consider booking Support Sessions in the Course Calendar to stay on track. 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43726-E513-40AA-BD4D-878C43A6A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31" y="1663431"/>
            <a:ext cx="8049472" cy="41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15</a:t>
            </a:fld>
            <a:endParaRPr/>
          </a:p>
        </p:txBody>
      </p:sp>
      <p:sp>
        <p:nvSpPr>
          <p:cNvPr id="451" name="Google Shape;451;p14"/>
          <p:cNvSpPr txBox="1"/>
          <p:nvPr/>
        </p:nvSpPr>
        <p:spPr>
          <a:xfrm>
            <a:off x="989267" y="4711700"/>
            <a:ext cx="9793200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000"/>
            </a:pPr>
            <a:r>
              <a:rPr lang="en-GB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 the first Unit of your course and complete the first activity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76013F-4CF2-0B25-7BB2-AD1BFAE41F8D}"/>
              </a:ext>
            </a:extLst>
          </p:cNvPr>
          <p:cNvSpPr txBox="1"/>
          <p:nvPr/>
        </p:nvSpPr>
        <p:spPr>
          <a:xfrm>
            <a:off x="214604" y="149290"/>
            <a:ext cx="1173791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Review the first Unit of your course 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Go to Dashboard in Upskilled Canvas</a:t>
            </a:r>
          </a:p>
          <a:p>
            <a:pPr marL="342900" indent="-342900">
              <a:buAutoNum type="arabicPeriod"/>
            </a:pPr>
            <a:r>
              <a:rPr lang="en-GB" sz="2000" dirty="0"/>
              <a:t>Open your first Unit</a:t>
            </a:r>
          </a:p>
          <a:p>
            <a:pPr marL="342900" indent="-342900">
              <a:buAutoNum type="arabicPeriod"/>
            </a:pPr>
            <a:r>
              <a:rPr lang="en-GB" sz="2000" dirty="0"/>
              <a:t>Open ‘Learning’ and go to ‘Welcome’ section and click on ‘Let’s do it’</a:t>
            </a:r>
          </a:p>
          <a:p>
            <a:pPr marL="342900" indent="-342900">
              <a:buAutoNum type="arabicPeriod"/>
            </a:pPr>
            <a:r>
              <a:rPr lang="en-GB" sz="2000" dirty="0"/>
              <a:t>Complete ‘Discussion’ section in first section of learning.</a:t>
            </a:r>
          </a:p>
          <a:p>
            <a:pPr marL="342900" indent="-342900">
              <a:buAutoNum type="arabicPeriod"/>
            </a:pPr>
            <a:r>
              <a:rPr lang="en-GB" sz="2000" dirty="0"/>
              <a:t>Now complete ‘Resources Declaration’ section.</a:t>
            </a:r>
          </a:p>
          <a:p>
            <a:pPr marL="342900" indent="-342900">
              <a:buAutoNum type="arabicPeriod"/>
            </a:pPr>
            <a:r>
              <a:rPr lang="en-GB" sz="2000" dirty="0"/>
              <a:t>After this have a look through your ‘Learning’ and the first ‘Assessment’.</a:t>
            </a:r>
          </a:p>
          <a:p>
            <a:pPr marL="342900" indent="-342900">
              <a:buAutoNum type="arabicPeriod"/>
            </a:pPr>
            <a:r>
              <a:rPr lang="en-GB" sz="2000" dirty="0"/>
              <a:t>Make sure you feel confident with how your Units work.</a:t>
            </a:r>
          </a:p>
          <a:p>
            <a:pPr marL="342900" indent="-342900">
              <a:buAutoNum type="arabicPeriod"/>
            </a:pPr>
            <a:r>
              <a:rPr lang="en-GB" sz="2000" dirty="0"/>
              <a:t>Opening additional units as desired.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499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16</a:t>
            </a:fld>
            <a:endParaRPr/>
          </a:p>
        </p:txBody>
      </p:sp>
      <p:sp>
        <p:nvSpPr>
          <p:cNvPr id="451" name="Google Shape;451;p14"/>
          <p:cNvSpPr txBox="1"/>
          <p:nvPr/>
        </p:nvSpPr>
        <p:spPr>
          <a:xfrm>
            <a:off x="989267" y="4711700"/>
            <a:ext cx="9793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000"/>
            </a:pPr>
            <a:r>
              <a:rPr lang="en-AU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Declaration</a:t>
            </a:r>
            <a:endParaRPr sz="4000" dirty="0">
              <a:solidFill>
                <a:srgbClr val="4ADC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11330-8369-BE88-2DD1-333906EDE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887" y="-52520"/>
            <a:ext cx="4749352" cy="42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Google Shape;451;p14"/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000"/>
            </a:pPr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Start here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ICTICT426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Identify and evaluate emerging technologies and practices</a:t>
            </a:r>
          </a:p>
        </p:txBody>
      </p:sp>
      <p:sp>
        <p:nvSpPr>
          <p:cNvPr id="450" name="Google Shape;450;p14"/>
          <p:cNvSpPr txBox="1">
            <a:spLocks noGrp="1"/>
          </p:cNvSpPr>
          <p:nvPr>
            <p:ph type="sldNum" idx="12"/>
          </p:nvPr>
        </p:nvSpPr>
        <p:spPr>
          <a:xfrm>
            <a:off x="11034184" y="6356350"/>
            <a:ext cx="514349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 sz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5290D-AA18-133A-13B8-0EBA9365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836" y="1493595"/>
            <a:ext cx="7265279" cy="38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4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4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Google Shape;451;p14"/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000"/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Read unit introduction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FA0264-7307-9D05-40B0-4D811A42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814" y="1675227"/>
            <a:ext cx="7416372" cy="4394199"/>
          </a:xfrm>
          <a:prstGeom prst="rect">
            <a:avLst/>
          </a:prstGeom>
        </p:spPr>
      </p:pic>
      <p:sp>
        <p:nvSpPr>
          <p:cNvPr id="450" name="Google Shape;45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74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4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Google Shape;451;p14"/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000"/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Answer questions</a:t>
            </a:r>
          </a:p>
        </p:txBody>
      </p:sp>
      <p:sp>
        <p:nvSpPr>
          <p:cNvPr id="450" name="Google Shape;45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D4E27-0C72-9A1F-E3F5-5D60D0EB1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03" y="1635033"/>
            <a:ext cx="8642794" cy="35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7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f8ca90a12_0_235"/>
          <p:cNvSpPr txBox="1">
            <a:spLocks noGrp="1"/>
          </p:cNvSpPr>
          <p:nvPr>
            <p:ph type="body" idx="4294967295"/>
          </p:nvPr>
        </p:nvSpPr>
        <p:spPr>
          <a:xfrm>
            <a:off x="332067" y="1761200"/>
            <a:ext cx="4837092" cy="36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sz="2667" b="1" dirty="0"/>
          </a:p>
          <a:p>
            <a:pPr marL="0" indent="0">
              <a:spcBef>
                <a:spcPts val="0"/>
              </a:spcBef>
              <a:buNone/>
            </a:pPr>
            <a:endParaRPr sz="2667" b="1" dirty="0"/>
          </a:p>
          <a:p>
            <a:pPr marL="0" indent="0">
              <a:spcBef>
                <a:spcPts val="0"/>
              </a:spcBef>
              <a:buNone/>
            </a:pPr>
            <a:endParaRPr sz="2667" b="1" dirty="0"/>
          </a:p>
          <a:p>
            <a:pPr marL="0" indent="0">
              <a:spcBef>
                <a:spcPts val="0"/>
              </a:spcBef>
              <a:buNone/>
            </a:pPr>
            <a:endParaRPr sz="2133" b="1" dirty="0"/>
          </a:p>
        </p:txBody>
      </p:sp>
      <p:sp>
        <p:nvSpPr>
          <p:cNvPr id="297" name="Google Shape;297;g12f8ca90a12_0_235"/>
          <p:cNvSpPr txBox="1"/>
          <p:nvPr/>
        </p:nvSpPr>
        <p:spPr>
          <a:xfrm>
            <a:off x="418867" y="407368"/>
            <a:ext cx="52264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dirty="0"/>
              <a:t>Hosted by Matthew Roderick</a:t>
            </a:r>
          </a:p>
        </p:txBody>
      </p:sp>
      <p:sp>
        <p:nvSpPr>
          <p:cNvPr id="298" name="Google Shape;298;g12f8ca90a12_0_235"/>
          <p:cNvSpPr txBox="1">
            <a:spLocks noGrp="1"/>
          </p:cNvSpPr>
          <p:nvPr>
            <p:ph type="body" idx="4294967295"/>
          </p:nvPr>
        </p:nvSpPr>
        <p:spPr>
          <a:xfrm>
            <a:off x="6096000" y="503853"/>
            <a:ext cx="5489633" cy="559502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2667" b="1" dirty="0"/>
              <a:t>Program Coordinator introduction</a:t>
            </a:r>
          </a:p>
          <a:p>
            <a:pPr marL="0" indent="0">
              <a:spcBef>
                <a:spcPts val="0"/>
              </a:spcBef>
              <a:buNone/>
            </a:pPr>
            <a:endParaRPr lang="en-AU" sz="2667" b="1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800" b="0" i="0" dirty="0">
                <a:effectLst/>
                <a:latin typeface="Lato" panose="020F0502020204030203" pitchFamily="34" charset="0"/>
              </a:rPr>
              <a:t>Working in industry for over 20 years.</a:t>
            </a:r>
            <a:br>
              <a:rPr lang="en-US" sz="16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</a:br>
            <a:r>
              <a:rPr lang="en-US" sz="1600" b="0" i="0" u="sng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Specialties include:</a:t>
            </a:r>
            <a:br>
              <a:rPr lang="en-US" sz="16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Web development, ecommerce, branding and graphic design, photography and imaging for advertising including event promotion and commercial publication, cloud integration, network design, backup, recovery and system builds.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rgbClr val="FFFFFF"/>
              </a:solidFill>
              <a:latin typeface="Lato" panose="020F0502020204030203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800" b="0" i="0" dirty="0">
                <a:effectLst/>
                <a:latin typeface="Lato" panose="020F0502020204030203" pitchFamily="34" charset="0"/>
              </a:rPr>
              <a:t>Training in industry for over 20 years.</a:t>
            </a:r>
            <a:br>
              <a:rPr lang="en-US" sz="16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</a:br>
            <a:r>
              <a:rPr lang="en-US" sz="1600" b="0" i="0" u="sng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Experience includes:</a:t>
            </a:r>
            <a:br>
              <a:rPr lang="en-US" sz="16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Instructional design, training and assessment for higher education degrees in web development and digital media. Formal qualifications in adult training, business marketing, photography, visual and information technology.</a:t>
            </a:r>
            <a:endParaRPr lang="en-US" sz="1600" b="0" i="0" dirty="0">
              <a:solidFill>
                <a:srgbClr val="FFFFFF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0" i="0" dirty="0">
              <a:solidFill>
                <a:srgbClr val="FFFFFF"/>
              </a:solidFill>
              <a:effectLst/>
              <a:latin typeface="Lato" panose="020F0502020204030203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AU" sz="2400" dirty="0"/>
              <a:t>How I can help with your course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AU" sz="2400" dirty="0"/>
              <a:t>Messaging me in Canvas</a:t>
            </a:r>
            <a:br>
              <a:rPr lang="en-AU" sz="2667" dirty="0"/>
            </a:br>
            <a:r>
              <a:rPr lang="en-AU" sz="1800" dirty="0">
                <a:solidFill>
                  <a:schemeClr val="bg1"/>
                </a:solidFill>
              </a:rPr>
              <a:t>or Email matthew.roderick@upskilled.edu.au</a:t>
            </a:r>
            <a:endParaRPr lang="en-A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AU" sz="2400" dirty="0"/>
              <a:t>Booking Support Sessions in Calendar</a:t>
            </a:r>
            <a:br>
              <a:rPr lang="en-AU" sz="2667" dirty="0"/>
            </a:br>
            <a:r>
              <a:rPr lang="en-AU" sz="1800" dirty="0">
                <a:solidFill>
                  <a:schemeClr val="bg1"/>
                </a:solidFill>
              </a:rPr>
              <a:t>(Certificate IV Course Home Page)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AU" sz="2400" dirty="0"/>
              <a:t>Ask me questions</a:t>
            </a:r>
            <a:endParaRPr lang="en-AU" sz="1800" dirty="0"/>
          </a:p>
          <a:p>
            <a:pPr>
              <a:spcBef>
                <a:spcPts val="0"/>
              </a:spcBef>
              <a:buFontTx/>
              <a:buChar char="-"/>
            </a:pPr>
            <a:endParaRPr lang="en-AU" sz="2667" b="1" dirty="0"/>
          </a:p>
          <a:p>
            <a:pPr>
              <a:spcBef>
                <a:spcPts val="0"/>
              </a:spcBef>
              <a:buFontTx/>
              <a:buChar char="-"/>
            </a:pPr>
            <a:endParaRPr lang="en-AU" sz="2667" b="1" dirty="0"/>
          </a:p>
          <a:p>
            <a:pPr>
              <a:spcBef>
                <a:spcPts val="0"/>
              </a:spcBef>
              <a:buFontTx/>
              <a:buChar char="-"/>
            </a:pPr>
            <a:endParaRPr lang="en-AU" sz="2667" b="1" dirty="0"/>
          </a:p>
          <a:p>
            <a:pPr marL="0" indent="0">
              <a:spcBef>
                <a:spcPts val="0"/>
              </a:spcBef>
              <a:buNone/>
            </a:pPr>
            <a:endParaRPr lang="en-AU" sz="2667" b="1" dirty="0"/>
          </a:p>
          <a:p>
            <a:pPr marL="0" indent="0">
              <a:spcBef>
                <a:spcPts val="0"/>
              </a:spcBef>
              <a:buNone/>
            </a:pPr>
            <a:endParaRPr sz="2667" b="1" dirty="0"/>
          </a:p>
        </p:txBody>
      </p:sp>
      <p:pic>
        <p:nvPicPr>
          <p:cNvPr id="2" name="Google Shape;435;g12f8ca90a12_0_2357">
            <a:extLst>
              <a:ext uri="{FF2B5EF4-FFF2-40B4-BE49-F238E27FC236}">
                <a16:creationId xmlns:a16="http://schemas.microsoft.com/office/drawing/2014/main" id="{99655F10-366C-A8D2-B408-9DD5594DACF9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916" y="1688763"/>
            <a:ext cx="2778627" cy="370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4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Google Shape;451;p14"/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000"/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Take the quick quiz</a:t>
            </a:r>
          </a:p>
        </p:txBody>
      </p:sp>
      <p:sp>
        <p:nvSpPr>
          <p:cNvPr id="450" name="Google Shape;45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44A1B-CD9E-1977-649D-42DB62A9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021" y="1693101"/>
            <a:ext cx="6705945" cy="45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7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4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Google Shape;451;p14"/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000"/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Answer Question 1</a:t>
            </a:r>
          </a:p>
        </p:txBody>
      </p:sp>
      <p:sp>
        <p:nvSpPr>
          <p:cNvPr id="450" name="Google Shape;45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7A2F1-627C-4A8D-55F4-A4BDD4D5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444" y="1501281"/>
            <a:ext cx="5353156" cy="521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3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4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Google Shape;451;p14"/>
          <p:cNvSpPr txBox="1"/>
          <p:nvPr/>
        </p:nvSpPr>
        <p:spPr>
          <a:xfrm>
            <a:off x="556533" y="643467"/>
            <a:ext cx="11048566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000"/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Answer Question 2</a:t>
            </a:r>
          </a:p>
        </p:txBody>
      </p:sp>
      <p:sp>
        <p:nvSpPr>
          <p:cNvPr id="450" name="Google Shape;45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8604D-9B6E-3713-C359-30305CF15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56" y="1788500"/>
            <a:ext cx="5442688" cy="35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2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4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Google Shape;451;p14"/>
          <p:cNvSpPr txBox="1"/>
          <p:nvPr/>
        </p:nvSpPr>
        <p:spPr>
          <a:xfrm>
            <a:off x="556533" y="643467"/>
            <a:ext cx="11048566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000"/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Answer Question 2</a:t>
            </a:r>
          </a:p>
        </p:txBody>
      </p:sp>
      <p:sp>
        <p:nvSpPr>
          <p:cNvPr id="450" name="Google Shape;45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009D0-3529-EE25-4A50-7BB17F4E8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805" y="1611487"/>
            <a:ext cx="8579291" cy="50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3"/>
          <p:cNvSpPr/>
          <p:nvPr/>
        </p:nvSpPr>
        <p:spPr>
          <a:xfrm>
            <a:off x="4902200" y="317500"/>
            <a:ext cx="5778400" cy="577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3"/>
          <p:cNvSpPr/>
          <p:nvPr/>
        </p:nvSpPr>
        <p:spPr>
          <a:xfrm rot="-622400">
            <a:off x="-638457" y="3274273"/>
            <a:ext cx="6704380" cy="427912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3"/>
          <p:cNvSpPr txBox="1">
            <a:spLocks noGrp="1"/>
          </p:cNvSpPr>
          <p:nvPr>
            <p:ph type="subTitle" idx="4294967295"/>
          </p:nvPr>
        </p:nvSpPr>
        <p:spPr>
          <a:xfrm>
            <a:off x="720000" y="4317700"/>
            <a:ext cx="3544400" cy="1498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</a:pPr>
            <a:r>
              <a:rPr lang="en-GB" sz="40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We’re excited you’ve </a:t>
            </a:r>
            <a:r>
              <a:rPr lang="en-GB" sz="4000" dirty="0">
                <a:solidFill>
                  <a:srgbClr val="4ADCB0"/>
                </a:solidFill>
                <a:latin typeface="Arial"/>
                <a:ea typeface="Arial"/>
                <a:cs typeface="Arial"/>
                <a:sym typeface="Arial"/>
              </a:rPr>
              <a:t>joined!</a:t>
            </a:r>
            <a:endParaRPr sz="4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24</a:t>
            </a:fld>
            <a:endParaRPr/>
          </a:p>
        </p:txBody>
      </p:sp>
      <p:pic>
        <p:nvPicPr>
          <p:cNvPr id="504" name="Google Shape;504;p23"/>
          <p:cNvPicPr preferRelativeResize="0"/>
          <p:nvPr/>
        </p:nvPicPr>
        <p:blipFill rotWithShape="1">
          <a:blip r:embed="rId3">
            <a:alphaModFix/>
          </a:blip>
          <a:srcRect l="12250" t="6488" r="20363" b="-1926"/>
          <a:stretch/>
        </p:blipFill>
        <p:spPr>
          <a:xfrm>
            <a:off x="4127501" y="1"/>
            <a:ext cx="6809804" cy="633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434" y="723801"/>
            <a:ext cx="2476865" cy="5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25</a:t>
            </a:fld>
            <a:endParaRPr/>
          </a:p>
        </p:txBody>
      </p:sp>
      <p:sp>
        <p:nvSpPr>
          <p:cNvPr id="512" name="Google Shape;512;p24"/>
          <p:cNvSpPr txBox="1"/>
          <p:nvPr/>
        </p:nvSpPr>
        <p:spPr>
          <a:xfrm>
            <a:off x="989267" y="5016500"/>
            <a:ext cx="9793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000"/>
            </a:pPr>
            <a:r>
              <a:rPr lang="en-GB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ask any </a:t>
            </a:r>
            <a:r>
              <a:rPr lang="en-GB" sz="4000" dirty="0">
                <a:solidFill>
                  <a:srgbClr val="4ADCB0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sz="4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24"/>
          <p:cNvPicPr preferRelativeResize="0"/>
          <p:nvPr/>
        </p:nvPicPr>
        <p:blipFill rotWithShape="1">
          <a:blip r:embed="rId3">
            <a:alphaModFix/>
          </a:blip>
          <a:srcRect r="3660" b="10192"/>
          <a:stretch/>
        </p:blipFill>
        <p:spPr>
          <a:xfrm>
            <a:off x="6229167" y="229601"/>
            <a:ext cx="5830101" cy="38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4186A6-83EF-7EF1-342A-E04FC5E7B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51" y="1346200"/>
            <a:ext cx="43434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2f8ca90a12_0_2357"/>
          <p:cNvSpPr/>
          <p:nvPr/>
        </p:nvSpPr>
        <p:spPr>
          <a:xfrm rot="-3378712">
            <a:off x="-2230465" y="-1267455"/>
            <a:ext cx="9886200" cy="8798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2" name="Google Shape;432;g12f8ca90a12_0_2357"/>
          <p:cNvSpPr txBox="1"/>
          <p:nvPr/>
        </p:nvSpPr>
        <p:spPr>
          <a:xfrm>
            <a:off x="720000" y="960001"/>
            <a:ext cx="62008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667" dirty="0">
                <a:solidFill>
                  <a:srgbClr val="434343"/>
                </a:solidFill>
                <a:ea typeface="Muli"/>
                <a:cs typeface="Muli"/>
                <a:sym typeface="Muli"/>
              </a:rPr>
              <a:t>Welcome to your Upskilled IT Course</a:t>
            </a:r>
            <a:endParaRPr sz="2667" dirty="0">
              <a:solidFill>
                <a:srgbClr val="434343"/>
              </a:solidFill>
              <a:ea typeface="Muli"/>
              <a:cs typeface="Muli"/>
              <a:sym typeface="Muli"/>
            </a:endParaRPr>
          </a:p>
        </p:txBody>
      </p:sp>
      <p:sp>
        <p:nvSpPr>
          <p:cNvPr id="433" name="Google Shape;433;g12f8ca90a12_0_235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>
                <a:latin typeface="+mn-lt"/>
              </a:rPr>
              <a:pPr/>
              <a:t>3</a:t>
            </a:fld>
            <a:endParaRPr>
              <a:latin typeface="+mn-lt"/>
            </a:endParaRPr>
          </a:p>
        </p:txBody>
      </p:sp>
      <p:sp>
        <p:nvSpPr>
          <p:cNvPr id="434" name="Google Shape;434;g12f8ca90a12_0_2357"/>
          <p:cNvSpPr txBox="1">
            <a:spLocks noGrp="1"/>
          </p:cNvSpPr>
          <p:nvPr>
            <p:ph type="body" idx="4294967295"/>
          </p:nvPr>
        </p:nvSpPr>
        <p:spPr>
          <a:xfrm>
            <a:off x="720000" y="2302100"/>
            <a:ext cx="5304000" cy="114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133" dirty="0">
                <a:solidFill>
                  <a:srgbClr val="434343"/>
                </a:solidFill>
              </a:rPr>
              <a:t>Make sure you’ve logged into Upskilled Canvas to follow along…</a:t>
            </a:r>
            <a:endParaRPr sz="2133" dirty="0">
              <a:solidFill>
                <a:srgbClr val="43434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2133" dirty="0">
              <a:solidFill>
                <a:srgbClr val="43434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133" dirty="0">
                <a:solidFill>
                  <a:srgbClr val="434343"/>
                </a:solidFill>
              </a:rPr>
              <a:t>Access your Upskilled Canvas account at:</a:t>
            </a:r>
            <a:br>
              <a:rPr lang="en-GB" sz="2133" dirty="0">
                <a:solidFill>
                  <a:srgbClr val="434343"/>
                </a:solidFill>
              </a:rPr>
            </a:br>
            <a:br>
              <a:rPr lang="en-GB" sz="2133" dirty="0">
                <a:solidFill>
                  <a:srgbClr val="434343"/>
                </a:solidFill>
              </a:rPr>
            </a:br>
            <a:r>
              <a:rPr lang="en-GB" sz="2133" dirty="0">
                <a:solidFill>
                  <a:srgbClr val="434343"/>
                </a:solidFill>
                <a:hlinkClick r:id="rId3"/>
              </a:rPr>
              <a:t>https://upskilled.instructure.com/</a:t>
            </a:r>
            <a:endParaRPr sz="2133" dirty="0">
              <a:solidFill>
                <a:srgbClr val="434343"/>
              </a:solidFill>
            </a:endParaRPr>
          </a:p>
        </p:txBody>
      </p:sp>
      <p:pic>
        <p:nvPicPr>
          <p:cNvPr id="435" name="Google Shape;435;g12f8ca90a12_0_2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8600" y="1041400"/>
            <a:ext cx="5304000" cy="53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f8ca90a12_0_282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4</a:t>
            </a:fld>
            <a:endParaRPr/>
          </a:p>
        </p:txBody>
      </p:sp>
      <p:sp>
        <p:nvSpPr>
          <p:cNvPr id="408" name="Google Shape;408;g12f8ca90a12_0_2823"/>
          <p:cNvSpPr txBox="1">
            <a:spLocks noGrp="1"/>
          </p:cNvSpPr>
          <p:nvPr>
            <p:ph type="title"/>
          </p:nvPr>
        </p:nvSpPr>
        <p:spPr>
          <a:xfrm>
            <a:off x="292039" y="2527759"/>
            <a:ext cx="5047866" cy="113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0" rIns="121900" bIns="60933" rtlCol="0" anchor="t" anchorCtr="0">
            <a:noAutofit/>
          </a:bodyPr>
          <a:lstStyle/>
          <a:p>
            <a:r>
              <a:rPr lang="en-GB" dirty="0"/>
              <a:t>Course Dashboard</a:t>
            </a:r>
            <a:br>
              <a:rPr lang="en-GB" dirty="0"/>
            </a:br>
            <a:br>
              <a:rPr lang="en-GB" sz="2000" dirty="0"/>
            </a:br>
            <a:r>
              <a:rPr lang="en-GB" sz="2000" dirty="0"/>
              <a:t>- Release </a:t>
            </a:r>
            <a:r>
              <a:rPr lang="en-GB" sz="2000"/>
              <a:t>of 10 </a:t>
            </a:r>
            <a:r>
              <a:rPr lang="en-GB" sz="2000" dirty="0"/>
              <a:t>units of competency</a:t>
            </a:r>
            <a:endParaRPr sz="2000" dirty="0"/>
          </a:p>
        </p:txBody>
      </p:sp>
      <p:sp>
        <p:nvSpPr>
          <p:cNvPr id="410" name="Google Shape;410;g12f8ca90a12_0_2823"/>
          <p:cNvSpPr/>
          <p:nvPr/>
        </p:nvSpPr>
        <p:spPr>
          <a:xfrm>
            <a:off x="7513283" y="88065"/>
            <a:ext cx="398165" cy="2389340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2f8ca90a12_0_2823"/>
          <p:cNvSpPr/>
          <p:nvPr/>
        </p:nvSpPr>
        <p:spPr>
          <a:xfrm>
            <a:off x="10182126" y="1296092"/>
            <a:ext cx="398165" cy="2402801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725E6"/>
          </a:solidFill>
          <a:ln w="25400" cap="flat" cmpd="sng">
            <a:solidFill>
              <a:srgbClr val="5427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2f8ca90a12_0_2823"/>
          <p:cNvSpPr/>
          <p:nvPr/>
        </p:nvSpPr>
        <p:spPr>
          <a:xfrm>
            <a:off x="11702864" y="3064813"/>
            <a:ext cx="398165" cy="2422993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5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4C9C7-7E42-71B4-0BEE-B89476B3A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47290"/>
            <a:ext cx="5657618" cy="44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7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f8ca90a12_0_282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5</a:t>
            </a:fld>
            <a:endParaRPr/>
          </a:p>
        </p:txBody>
      </p:sp>
      <p:sp>
        <p:nvSpPr>
          <p:cNvPr id="408" name="Google Shape;408;g12f8ca90a12_0_2823"/>
          <p:cNvSpPr txBox="1">
            <a:spLocks noGrp="1"/>
          </p:cNvSpPr>
          <p:nvPr>
            <p:ph type="title"/>
          </p:nvPr>
        </p:nvSpPr>
        <p:spPr>
          <a:xfrm>
            <a:off x="490447" y="302144"/>
            <a:ext cx="5047866" cy="113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0" rIns="121900" bIns="60933" rtlCol="0" anchor="t" anchorCtr="0">
            <a:noAutofit/>
          </a:bodyPr>
          <a:lstStyle/>
          <a:p>
            <a:r>
              <a:rPr lang="en-GB" dirty="0"/>
              <a:t>User Profile</a:t>
            </a:r>
            <a:br>
              <a:rPr lang="en-GB" dirty="0"/>
            </a:br>
            <a:r>
              <a:rPr lang="en-GB" sz="2000" dirty="0"/>
              <a:t>Go to Settings &gt; Editing Settings &gt; Time Zone</a:t>
            </a:r>
            <a:endParaRPr sz="2000" dirty="0"/>
          </a:p>
        </p:txBody>
      </p:sp>
      <p:sp>
        <p:nvSpPr>
          <p:cNvPr id="410" name="Google Shape;410;g12f8ca90a12_0_2823"/>
          <p:cNvSpPr/>
          <p:nvPr/>
        </p:nvSpPr>
        <p:spPr>
          <a:xfrm>
            <a:off x="7513283" y="88065"/>
            <a:ext cx="398165" cy="2389340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2f8ca90a12_0_2823"/>
          <p:cNvSpPr/>
          <p:nvPr/>
        </p:nvSpPr>
        <p:spPr>
          <a:xfrm>
            <a:off x="10182126" y="1296092"/>
            <a:ext cx="398165" cy="2402801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725E6"/>
          </a:solidFill>
          <a:ln w="25400" cap="flat" cmpd="sng">
            <a:solidFill>
              <a:srgbClr val="5427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2f8ca90a12_0_2823"/>
          <p:cNvSpPr/>
          <p:nvPr/>
        </p:nvSpPr>
        <p:spPr>
          <a:xfrm>
            <a:off x="11702864" y="3064813"/>
            <a:ext cx="398165" cy="2422993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5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52840-7236-DEDC-ECF0-FA0C19191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32" y="1828718"/>
            <a:ext cx="8718185" cy="37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1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f8ca90a12_0_282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6</a:t>
            </a:fld>
            <a:endParaRPr/>
          </a:p>
        </p:txBody>
      </p:sp>
      <p:sp>
        <p:nvSpPr>
          <p:cNvPr id="408" name="Google Shape;408;g12f8ca90a12_0_2823"/>
          <p:cNvSpPr txBox="1">
            <a:spLocks noGrp="1"/>
          </p:cNvSpPr>
          <p:nvPr>
            <p:ph type="title"/>
          </p:nvPr>
        </p:nvSpPr>
        <p:spPr>
          <a:xfrm>
            <a:off x="292039" y="2527759"/>
            <a:ext cx="5047866" cy="113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0" rIns="121900" bIns="60933" rtlCol="0" anchor="t" anchorCtr="0">
            <a:noAutofit/>
          </a:bodyPr>
          <a:lstStyle/>
          <a:p>
            <a:r>
              <a:rPr lang="en-GB" dirty="0"/>
              <a:t>Course Home Page</a:t>
            </a:r>
            <a:br>
              <a:rPr lang="en-GB" dirty="0"/>
            </a:br>
            <a:br>
              <a:rPr lang="en-GB" sz="2000" dirty="0"/>
            </a:br>
            <a:r>
              <a:rPr lang="en-GB" sz="2000" dirty="0"/>
              <a:t>- Course Overview</a:t>
            </a:r>
            <a:br>
              <a:rPr lang="en-GB" sz="2000" dirty="0"/>
            </a:br>
            <a:r>
              <a:rPr lang="en-GB" sz="2000" dirty="0"/>
              <a:t>- Course Help</a:t>
            </a:r>
            <a:br>
              <a:rPr lang="en-GB" sz="2000" dirty="0"/>
            </a:br>
            <a:r>
              <a:rPr lang="en-GB" sz="2000" dirty="0"/>
              <a:t>- Contact PC and Student Support</a:t>
            </a:r>
            <a:br>
              <a:rPr lang="en-GB" sz="2000" dirty="0"/>
            </a:br>
            <a:r>
              <a:rPr lang="en-GB" sz="2000" dirty="0"/>
              <a:t>- Join Course Calendar Sessions</a:t>
            </a:r>
            <a:br>
              <a:rPr lang="en-GB" sz="2000" dirty="0"/>
            </a:br>
            <a:r>
              <a:rPr lang="en-GB" sz="2000" dirty="0"/>
              <a:t>- Study Tips and Tricks</a:t>
            </a:r>
            <a:br>
              <a:rPr lang="en-GB" sz="2000" dirty="0"/>
            </a:br>
            <a:r>
              <a:rPr lang="en-GB" sz="2000" dirty="0"/>
              <a:t>- Useful Links</a:t>
            </a:r>
            <a:br>
              <a:rPr lang="en-GB" sz="2000" dirty="0"/>
            </a:br>
            <a:r>
              <a:rPr lang="en-GB" sz="2000" dirty="0"/>
              <a:t>- Simulated Businesses</a:t>
            </a:r>
            <a:br>
              <a:rPr lang="en-GB" sz="2000" dirty="0"/>
            </a:br>
            <a:endParaRPr sz="2000" dirty="0"/>
          </a:p>
        </p:txBody>
      </p:sp>
      <p:sp>
        <p:nvSpPr>
          <p:cNvPr id="410" name="Google Shape;410;g12f8ca90a12_0_2823"/>
          <p:cNvSpPr/>
          <p:nvPr/>
        </p:nvSpPr>
        <p:spPr>
          <a:xfrm>
            <a:off x="7513283" y="88065"/>
            <a:ext cx="398165" cy="2389340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2f8ca90a12_0_2823"/>
          <p:cNvSpPr/>
          <p:nvPr/>
        </p:nvSpPr>
        <p:spPr>
          <a:xfrm>
            <a:off x="10182126" y="1296092"/>
            <a:ext cx="398165" cy="2402801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725E6"/>
          </a:solidFill>
          <a:ln w="25400" cap="flat" cmpd="sng">
            <a:solidFill>
              <a:srgbClr val="5427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2f8ca90a12_0_2823"/>
          <p:cNvSpPr/>
          <p:nvPr/>
        </p:nvSpPr>
        <p:spPr>
          <a:xfrm>
            <a:off x="11702864" y="3064813"/>
            <a:ext cx="398165" cy="2422993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5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9808C-06CA-1E71-F8F4-DCBE64DF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743" y="621611"/>
            <a:ext cx="6490034" cy="61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f8ca90a12_0_282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60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7</a:t>
            </a:fld>
            <a:endParaRPr/>
          </a:p>
        </p:txBody>
      </p:sp>
      <p:sp>
        <p:nvSpPr>
          <p:cNvPr id="408" name="Google Shape;408;g12f8ca90a12_0_2823"/>
          <p:cNvSpPr txBox="1">
            <a:spLocks noGrp="1"/>
          </p:cNvSpPr>
          <p:nvPr>
            <p:ph type="title"/>
          </p:nvPr>
        </p:nvSpPr>
        <p:spPr>
          <a:xfrm>
            <a:off x="181258" y="259012"/>
            <a:ext cx="5910353" cy="113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0" rIns="121900" bIns="60933" rtlCol="0" anchor="t" anchorCtr="0">
            <a:noAutofit/>
          </a:bodyPr>
          <a:lstStyle/>
          <a:p>
            <a:r>
              <a:rPr lang="en-GB" dirty="0"/>
              <a:t>Subject Matter Experts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r>
              <a:rPr lang="en-GB" sz="2000" u="sng" dirty="0"/>
              <a:t>Matthew Roderick</a:t>
            </a:r>
            <a:br>
              <a:rPr lang="en-GB" sz="2000" dirty="0"/>
            </a:br>
            <a:r>
              <a:rPr lang="en-GB" sz="1600" dirty="0"/>
              <a:t>Web Development</a:t>
            </a:r>
            <a:br>
              <a:rPr lang="en-GB" sz="2000" dirty="0"/>
            </a:br>
            <a:r>
              <a:rPr lang="en-GB" sz="1600" dirty="0"/>
              <a:t>ICTWEB</a:t>
            </a:r>
            <a:br>
              <a:rPr lang="en-GB" sz="2000" dirty="0"/>
            </a:br>
            <a:br>
              <a:rPr lang="en-GB" sz="2000" dirty="0"/>
            </a:br>
            <a:r>
              <a:rPr lang="en-GB" sz="2000" u="sng" dirty="0"/>
              <a:t>Russell James</a:t>
            </a:r>
            <a:br>
              <a:rPr lang="en-GB" sz="2000" dirty="0"/>
            </a:br>
            <a:r>
              <a:rPr lang="en-GB" sz="1600" dirty="0"/>
              <a:t>Networking</a:t>
            </a:r>
            <a:br>
              <a:rPr lang="en-GB" sz="2000" dirty="0"/>
            </a:br>
            <a:r>
              <a:rPr lang="en-GB" sz="1600" dirty="0"/>
              <a:t>ICTNWK</a:t>
            </a:r>
            <a:br>
              <a:rPr lang="en-GB" sz="2000" dirty="0"/>
            </a:br>
            <a:br>
              <a:rPr lang="en-GB" sz="2000" dirty="0"/>
            </a:br>
            <a:r>
              <a:rPr lang="en-GB" sz="2000" u="sng" dirty="0"/>
              <a:t>MD Faridul</a:t>
            </a:r>
            <a:br>
              <a:rPr lang="en-GB" sz="2000" dirty="0"/>
            </a:br>
            <a:r>
              <a:rPr lang="en-GB" sz="1600" dirty="0"/>
              <a:t>Programming</a:t>
            </a:r>
            <a:br>
              <a:rPr lang="en-GB" sz="2000" dirty="0"/>
            </a:br>
            <a:r>
              <a:rPr lang="en-GB" sz="1600" dirty="0"/>
              <a:t>ICTPRG</a:t>
            </a:r>
            <a:br>
              <a:rPr lang="en-GB" sz="2000" dirty="0"/>
            </a:br>
            <a:endParaRPr sz="2000" dirty="0"/>
          </a:p>
        </p:txBody>
      </p:sp>
      <p:sp>
        <p:nvSpPr>
          <p:cNvPr id="410" name="Google Shape;410;g12f8ca90a12_0_2823"/>
          <p:cNvSpPr/>
          <p:nvPr/>
        </p:nvSpPr>
        <p:spPr>
          <a:xfrm>
            <a:off x="7513283" y="88065"/>
            <a:ext cx="398165" cy="2389340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2f8ca90a12_0_2823"/>
          <p:cNvSpPr/>
          <p:nvPr/>
        </p:nvSpPr>
        <p:spPr>
          <a:xfrm>
            <a:off x="10182126" y="1296092"/>
            <a:ext cx="398165" cy="2402801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725E6"/>
          </a:solidFill>
          <a:ln w="25400" cap="flat" cmpd="sng">
            <a:solidFill>
              <a:srgbClr val="5427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2f8ca90a12_0_2823"/>
          <p:cNvSpPr/>
          <p:nvPr/>
        </p:nvSpPr>
        <p:spPr>
          <a:xfrm>
            <a:off x="11702864" y="3064813"/>
            <a:ext cx="398165" cy="2422993"/>
          </a:xfrm>
          <a:custGeom>
            <a:avLst/>
            <a:gdLst/>
            <a:ahLst/>
            <a:cxnLst/>
            <a:rect l="l" t="t" r="r" b="b"/>
            <a:pathLst>
              <a:path w="298624" h="2019161" extrusionOk="0">
                <a:moveTo>
                  <a:pt x="12642" y="23751"/>
                </a:moveTo>
                <a:lnTo>
                  <a:pt x="12642" y="23751"/>
                </a:lnTo>
                <a:cubicBezTo>
                  <a:pt x="40351" y="55418"/>
                  <a:pt x="75491" y="81883"/>
                  <a:pt x="95769" y="118753"/>
                </a:cubicBezTo>
                <a:cubicBezTo>
                  <a:pt x="135307" y="190640"/>
                  <a:pt x="142529" y="256811"/>
                  <a:pt x="155146" y="332509"/>
                </a:cubicBezTo>
                <a:cubicBezTo>
                  <a:pt x="146977" y="348847"/>
                  <a:pt x="122016" y="393168"/>
                  <a:pt x="119520" y="415636"/>
                </a:cubicBezTo>
                <a:cubicBezTo>
                  <a:pt x="91005" y="672266"/>
                  <a:pt x="126342" y="518971"/>
                  <a:pt x="95769" y="641268"/>
                </a:cubicBezTo>
                <a:cubicBezTo>
                  <a:pt x="103686" y="684811"/>
                  <a:pt x="110247" y="728622"/>
                  <a:pt x="119520" y="771896"/>
                </a:cubicBezTo>
                <a:cubicBezTo>
                  <a:pt x="129722" y="819507"/>
                  <a:pt x="146839" y="806798"/>
                  <a:pt x="119520" y="866899"/>
                </a:cubicBezTo>
                <a:cubicBezTo>
                  <a:pt x="107708" y="892885"/>
                  <a:pt x="87852" y="914400"/>
                  <a:pt x="72018" y="938151"/>
                </a:cubicBezTo>
                <a:cubicBezTo>
                  <a:pt x="36698" y="1044113"/>
                  <a:pt x="24517" y="1064570"/>
                  <a:pt x="24517" y="1211283"/>
                </a:cubicBezTo>
                <a:cubicBezTo>
                  <a:pt x="24517" y="1532497"/>
                  <a:pt x="18561" y="1496215"/>
                  <a:pt x="60143" y="1662545"/>
                </a:cubicBezTo>
                <a:cubicBezTo>
                  <a:pt x="40351" y="1733797"/>
                  <a:pt x="13994" y="1803544"/>
                  <a:pt x="766" y="1876301"/>
                </a:cubicBezTo>
                <a:cubicBezTo>
                  <a:pt x="-2154" y="1892359"/>
                  <a:pt x="3588" y="1910223"/>
                  <a:pt x="12642" y="1923803"/>
                </a:cubicBezTo>
                <a:cubicBezTo>
                  <a:pt x="25796" y="1943533"/>
                  <a:pt x="63573" y="1952655"/>
                  <a:pt x="83894" y="1959429"/>
                </a:cubicBezTo>
                <a:cubicBezTo>
                  <a:pt x="100697" y="1972031"/>
                  <a:pt x="153816" y="2016297"/>
                  <a:pt x="178896" y="2018805"/>
                </a:cubicBezTo>
                <a:cubicBezTo>
                  <a:pt x="202855" y="2021201"/>
                  <a:pt x="226397" y="2010888"/>
                  <a:pt x="250148" y="2006930"/>
                </a:cubicBezTo>
                <a:cubicBezTo>
                  <a:pt x="262023" y="1888177"/>
                  <a:pt x="271413" y="1769148"/>
                  <a:pt x="285774" y="1650670"/>
                </a:cubicBezTo>
                <a:cubicBezTo>
                  <a:pt x="287280" y="1638243"/>
                  <a:pt x="302581" y="1626550"/>
                  <a:pt x="297650" y="1615044"/>
                </a:cubicBezTo>
                <a:cubicBezTo>
                  <a:pt x="288829" y="1594462"/>
                  <a:pt x="264721" y="1584545"/>
                  <a:pt x="250148" y="1567543"/>
                </a:cubicBezTo>
                <a:cubicBezTo>
                  <a:pt x="240860" y="1556707"/>
                  <a:pt x="234315" y="1543792"/>
                  <a:pt x="226398" y="1531917"/>
                </a:cubicBezTo>
                <a:cubicBezTo>
                  <a:pt x="230356" y="1500249"/>
                  <a:pt x="228181" y="1467190"/>
                  <a:pt x="238273" y="1436914"/>
                </a:cubicBezTo>
                <a:cubicBezTo>
                  <a:pt x="244532" y="1418138"/>
                  <a:pt x="265861" y="1407499"/>
                  <a:pt x="273899" y="1389413"/>
                </a:cubicBezTo>
                <a:cubicBezTo>
                  <a:pt x="282097" y="1370968"/>
                  <a:pt x="281816" y="1349828"/>
                  <a:pt x="285774" y="1330036"/>
                </a:cubicBezTo>
                <a:cubicBezTo>
                  <a:pt x="281816" y="1262743"/>
                  <a:pt x="279739" y="1195312"/>
                  <a:pt x="273899" y="1128156"/>
                </a:cubicBezTo>
                <a:cubicBezTo>
                  <a:pt x="271813" y="1104168"/>
                  <a:pt x="258842" y="1080771"/>
                  <a:pt x="262024" y="1056904"/>
                </a:cubicBezTo>
                <a:cubicBezTo>
                  <a:pt x="266987" y="1019680"/>
                  <a:pt x="285775" y="985652"/>
                  <a:pt x="297650" y="950026"/>
                </a:cubicBezTo>
                <a:cubicBezTo>
                  <a:pt x="285775" y="918358"/>
                  <a:pt x="273582" y="886808"/>
                  <a:pt x="262024" y="855023"/>
                </a:cubicBezTo>
                <a:cubicBezTo>
                  <a:pt x="257746" y="843259"/>
                  <a:pt x="250148" y="831915"/>
                  <a:pt x="250148" y="819397"/>
                </a:cubicBezTo>
                <a:cubicBezTo>
                  <a:pt x="250148" y="808413"/>
                  <a:pt x="262937" y="682376"/>
                  <a:pt x="273899" y="653143"/>
                </a:cubicBezTo>
                <a:cubicBezTo>
                  <a:pt x="278910" y="639779"/>
                  <a:pt x="289733" y="629392"/>
                  <a:pt x="297650" y="617517"/>
                </a:cubicBezTo>
                <a:cubicBezTo>
                  <a:pt x="293691" y="562099"/>
                  <a:pt x="291590" y="506516"/>
                  <a:pt x="285774" y="451262"/>
                </a:cubicBezTo>
                <a:cubicBezTo>
                  <a:pt x="283661" y="431189"/>
                  <a:pt x="275907" y="411970"/>
                  <a:pt x="273899" y="391886"/>
                </a:cubicBezTo>
                <a:cubicBezTo>
                  <a:pt x="267978" y="332673"/>
                  <a:pt x="270851" y="272606"/>
                  <a:pt x="262024" y="213756"/>
                </a:cubicBezTo>
                <a:cubicBezTo>
                  <a:pt x="258775" y="192094"/>
                  <a:pt x="225321" y="128475"/>
                  <a:pt x="214522" y="106878"/>
                </a:cubicBezTo>
                <a:cubicBezTo>
                  <a:pt x="210564" y="79169"/>
                  <a:pt x="218173" y="47040"/>
                  <a:pt x="202647" y="23751"/>
                </a:cubicBezTo>
                <a:cubicBezTo>
                  <a:pt x="174439" y="-18561"/>
                  <a:pt x="89322" y="7707"/>
                  <a:pt x="60143" y="11875"/>
                </a:cubicBezTo>
                <a:lnTo>
                  <a:pt x="12642" y="23751"/>
                </a:lnTo>
                <a:close/>
              </a:path>
            </a:pathLst>
          </a:custGeom>
          <a:solidFill>
            <a:srgbClr val="5625E6"/>
          </a:solidFill>
          <a:ln w="25400" cap="flat" cmpd="sng">
            <a:solidFill>
              <a:srgbClr val="5625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731B7-EACB-1377-1986-A57913A3B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522" y="1282735"/>
            <a:ext cx="7967056" cy="49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0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EE3A-B575-1181-8485-8A8D41B6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Sessions and how to book: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089EB-3A95-C855-2BFA-1321F831E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Training Sessions including Unit specific Training</a:t>
            </a:r>
          </a:p>
          <a:p>
            <a:r>
              <a:rPr lang="en-AU" dirty="0"/>
              <a:t>Assessment Walkthroughs</a:t>
            </a:r>
          </a:p>
          <a:p>
            <a:r>
              <a:rPr lang="en-AU" dirty="0"/>
              <a:t>One-on-One Support Sessions</a:t>
            </a:r>
          </a:p>
          <a:p>
            <a:r>
              <a:rPr lang="en-AU" dirty="0"/>
              <a:t>AMA/Assessment Support Sessions</a:t>
            </a:r>
          </a:p>
          <a:p>
            <a:r>
              <a:rPr lang="en-AU" dirty="0"/>
              <a:t>Drop In Sessions</a:t>
            </a:r>
          </a:p>
          <a:p>
            <a:r>
              <a:rPr lang="en-AU" dirty="0"/>
              <a:t>Role Play Assessment and Practice Sessions</a:t>
            </a:r>
          </a:p>
        </p:txBody>
      </p:sp>
      <p:sp>
        <p:nvSpPr>
          <p:cNvPr id="4" name="Google Shape;297;g12f8ca90a12_0_235">
            <a:extLst>
              <a:ext uri="{FF2B5EF4-FFF2-40B4-BE49-F238E27FC236}">
                <a16:creationId xmlns:a16="http://schemas.microsoft.com/office/drawing/2014/main" id="{76A9F33B-8B58-F86A-BC84-39D60FEDF54C}"/>
              </a:ext>
            </a:extLst>
          </p:cNvPr>
          <p:cNvSpPr txBox="1"/>
          <p:nvPr/>
        </p:nvSpPr>
        <p:spPr>
          <a:xfrm>
            <a:off x="177282" y="298579"/>
            <a:ext cx="5094513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b="1" dirty="0"/>
              <a:t>Course Calendar – Training and Support Sessions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/>
              <a:t>Open Your Course Calendar to view available support times.</a:t>
            </a:r>
          </a:p>
        </p:txBody>
      </p:sp>
      <p:pic>
        <p:nvPicPr>
          <p:cNvPr id="5" name="Google Shape;341;p8">
            <a:extLst>
              <a:ext uri="{FF2B5EF4-FFF2-40B4-BE49-F238E27FC236}">
                <a16:creationId xmlns:a16="http://schemas.microsoft.com/office/drawing/2014/main" id="{23FCA512-EF22-2AA2-A322-FF2DDE7E48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214" b="10585"/>
          <a:stretch/>
        </p:blipFill>
        <p:spPr>
          <a:xfrm>
            <a:off x="236744" y="2926586"/>
            <a:ext cx="5035051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93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E3A-B575-1181-8485-8A8D41B6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Register for upcoming support sessions using Student Calendar or Zoom module from the Certificate IV IT Homepage.</a:t>
            </a:r>
          </a:p>
        </p:txBody>
      </p:sp>
      <p:pic>
        <p:nvPicPr>
          <p:cNvPr id="1028" name="Picture 11">
            <a:extLst>
              <a:ext uri="{FF2B5EF4-FFF2-40B4-BE49-F238E27FC236}">
                <a16:creationId xmlns:a16="http://schemas.microsoft.com/office/drawing/2014/main" id="{3BA4F2B4-DA39-2D37-0747-680F14AD9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1" y="1599448"/>
            <a:ext cx="11332836" cy="525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6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711</Words>
  <Application>Microsoft Office PowerPoint</Application>
  <PresentationFormat>Widescreen</PresentationFormat>
  <Paragraphs>115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Course Dashboard  - Release of 10 units of competency</vt:lpstr>
      <vt:lpstr>User Profile Go to Settings &gt; Editing Settings &gt; Time Zone</vt:lpstr>
      <vt:lpstr>Course Home Page  - Course Overview - Course Help - Contact PC and Student Support - Join Course Calendar Sessions - Study Tips and Tricks - Useful Links - Simulated Businesses </vt:lpstr>
      <vt:lpstr>Subject Matter Experts     Matthew Roderick Web Development ICTWEB  Russell James Networking ICTNWK  MD Faridul Programming ICTPRG </vt:lpstr>
      <vt:lpstr>Types of Sessions and how to book:</vt:lpstr>
      <vt:lpstr>Register for upcoming support sessions using Student Calendar or Zoom module from the Certificate IV IT Homepage.</vt:lpstr>
      <vt:lpstr>Previously recorded webinars are located under Zoom Cloud Recordings.</vt:lpstr>
      <vt:lpstr>Helpful walkthrough webinars embedded in learning for technology.</vt:lpstr>
      <vt:lpstr>Course Overview Tool  Located on the Course Homepage -View Procession of Units -View Assessment Due Dates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Hackett</dc:creator>
  <cp:lastModifiedBy>Matthew Roderick</cp:lastModifiedBy>
  <cp:revision>91</cp:revision>
  <dcterms:created xsi:type="dcterms:W3CDTF">2022-08-23T00:45:43Z</dcterms:created>
  <dcterms:modified xsi:type="dcterms:W3CDTF">2023-05-24T02:37:01Z</dcterms:modified>
</cp:coreProperties>
</file>